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8" r:id="rId2"/>
    <p:sldId id="261" r:id="rId3"/>
    <p:sldId id="313" r:id="rId4"/>
    <p:sldId id="314" r:id="rId5"/>
    <p:sldId id="307" r:id="rId6"/>
    <p:sldId id="316" r:id="rId7"/>
    <p:sldId id="310" r:id="rId8"/>
    <p:sldId id="311" r:id="rId9"/>
    <p:sldId id="267" r:id="rId10"/>
    <p:sldId id="294" r:id="rId11"/>
    <p:sldId id="321" r:id="rId12"/>
    <p:sldId id="327" r:id="rId13"/>
    <p:sldId id="319" r:id="rId14"/>
    <p:sldId id="315" r:id="rId15"/>
    <p:sldId id="320" r:id="rId16"/>
    <p:sldId id="322" r:id="rId17"/>
    <p:sldId id="324" r:id="rId18"/>
    <p:sldId id="326" r:id="rId19"/>
    <p:sldId id="325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6F09"/>
    <a:srgbClr val="99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6" autoAdjust="0"/>
    <p:restoredTop sz="93238" autoAdjust="0"/>
  </p:normalViewPr>
  <p:slideViewPr>
    <p:cSldViewPr>
      <p:cViewPr>
        <p:scale>
          <a:sx n="100" d="100"/>
          <a:sy n="100" d="100"/>
        </p:scale>
        <p:origin x="-58" y="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2018\Stat_delegations_1998_2017_JPM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555989409416423E-2"/>
          <c:y val="5.3709043094827602E-2"/>
          <c:w val="0.88848508093357914"/>
          <c:h val="0.9129442250641453"/>
        </c:manualLayout>
      </c:layout>
      <c:radarChart>
        <c:radarStyle val="marker"/>
        <c:varyColors val="0"/>
        <c:ser>
          <c:idx val="0"/>
          <c:order val="0"/>
          <c:spPr>
            <a:ln w="38100">
              <a:solidFill>
                <a:srgbClr val="C00000"/>
              </a:solidFill>
            </a:ln>
          </c:spPr>
          <c:marker>
            <c:spPr>
              <a:ln w="38100">
                <a:solidFill>
                  <a:srgbClr val="C00000"/>
                </a:solidFill>
              </a:ln>
            </c:spPr>
          </c:marker>
          <c:val>
            <c:numRef>
              <c:f>Sheet1!$F$8:$F$28</c:f>
              <c:numCache>
                <c:formatCode>0.00</c:formatCode>
                <c:ptCount val="21"/>
                <c:pt idx="0">
                  <c:v>0.57425742574257432</c:v>
                </c:pt>
                <c:pt idx="1">
                  <c:v>0.69306930693069302</c:v>
                </c:pt>
                <c:pt idx="2">
                  <c:v>0.79207920792079212</c:v>
                </c:pt>
                <c:pt idx="3">
                  <c:v>0.84158415841584155</c:v>
                </c:pt>
                <c:pt idx="4">
                  <c:v>0.75247524752475248</c:v>
                </c:pt>
                <c:pt idx="5">
                  <c:v>0.85148514851485146</c:v>
                </c:pt>
                <c:pt idx="6">
                  <c:v>1</c:v>
                </c:pt>
                <c:pt idx="7">
                  <c:v>0.88118811881188119</c:v>
                </c:pt>
                <c:pt idx="8">
                  <c:v>0.93069306930693063</c:v>
                </c:pt>
                <c:pt idx="9">
                  <c:v>0.81188118811881194</c:v>
                </c:pt>
                <c:pt idx="10">
                  <c:v>0.96039603960396036</c:v>
                </c:pt>
                <c:pt idx="11">
                  <c:v>0.86138613861386137</c:v>
                </c:pt>
                <c:pt idx="12">
                  <c:v>0.93069306930693063</c:v>
                </c:pt>
                <c:pt idx="13">
                  <c:v>0.90099009900990101</c:v>
                </c:pt>
                <c:pt idx="14">
                  <c:v>0.91089108910891092</c:v>
                </c:pt>
                <c:pt idx="15">
                  <c:v>0.76237623762376239</c:v>
                </c:pt>
                <c:pt idx="16">
                  <c:v>0.80198019801980203</c:v>
                </c:pt>
                <c:pt idx="17">
                  <c:v>0.71287128712871284</c:v>
                </c:pt>
                <c:pt idx="18">
                  <c:v>0.74257425742574257</c:v>
                </c:pt>
                <c:pt idx="19">
                  <c:v>0.75247524752475248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925120"/>
        <c:axId val="129927040"/>
      </c:radarChart>
      <c:catAx>
        <c:axId val="129925120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crossAx val="129927040"/>
        <c:crosses val="autoZero"/>
        <c:auto val="1"/>
        <c:lblAlgn val="ctr"/>
        <c:lblOffset val="100"/>
        <c:noMultiLvlLbl val="0"/>
      </c:catAx>
      <c:valAx>
        <c:axId val="129927040"/>
        <c:scaling>
          <c:orientation val="minMax"/>
        </c:scaling>
        <c:delete val="0"/>
        <c:axPos val="l"/>
        <c:majorGridlines/>
        <c:numFmt formatCode="0.00" sourceLinked="1"/>
        <c:majorTickMark val="cross"/>
        <c:minorTickMark val="none"/>
        <c:tickLblPos val="nextTo"/>
        <c:crossAx val="129925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7908D2-BD0D-411A-9CB5-014A1C14F126}" type="datetimeFigureOut">
              <a:rPr lang="fr-FR" smtClean="0"/>
              <a:t>20/06/2019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7C3515-A01C-4E3F-A523-A26559C84429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35" y="3576529"/>
            <a:ext cx="184730" cy="923330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2975" y="5216849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Délégation départementale de </a:t>
            </a:r>
            <a:endParaRPr lang="fr-FR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308" y="3377365"/>
            <a:ext cx="8543384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Assemblée </a:t>
            </a:r>
            <a:r>
              <a:rPr lang="en-US" sz="6000" b="1" cap="none" spc="0" dirty="0" err="1" smtClean="0">
                <a:ln/>
                <a:solidFill>
                  <a:schemeClr val="accent3"/>
                </a:solidFill>
                <a:effectLst/>
                <a:latin typeface="+mj-lt"/>
              </a:rPr>
              <a:t>Générale</a:t>
            </a:r>
            <a:r>
              <a:rPr lang="en-US" sz="60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  </a:t>
            </a:r>
          </a:p>
          <a:p>
            <a:pPr algn="ctr"/>
            <a:r>
              <a:rPr lang="en-US" sz="5400" b="1" dirty="0" err="1" smtClean="0">
                <a:ln/>
                <a:solidFill>
                  <a:schemeClr val="accent3"/>
                </a:solidFill>
                <a:latin typeface="+mj-lt"/>
              </a:rPr>
              <a:t>Creuse</a:t>
            </a:r>
            <a:endParaRPr lang="fr-FR" sz="54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5592433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92D050"/>
                </a:solidFill>
                <a:latin typeface="+mj-lt"/>
              </a:rPr>
              <a:t>21 avril 2018</a:t>
            </a:r>
            <a:endParaRPr lang="fr-FR" sz="48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57" y="5581981"/>
            <a:ext cx="2062988" cy="10288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51" y="790555"/>
            <a:ext cx="4483367" cy="24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8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5816" y="1196752"/>
            <a:ext cx="8229600" cy="1143000"/>
          </a:xfrm>
        </p:spPr>
        <p:txBody>
          <a:bodyPr>
            <a:noAutofit/>
          </a:bodyPr>
          <a:lstStyle/>
          <a:p>
            <a:r>
              <a:rPr lang="fr-FR" sz="4400" dirty="0" smtClean="0"/>
              <a:t>17 novembre </a:t>
            </a:r>
            <a:br>
              <a:rPr lang="fr-FR" sz="4400" dirty="0" smtClean="0"/>
            </a:br>
            <a:r>
              <a:rPr lang="fr-FR" sz="4400" dirty="0" smtClean="0"/>
              <a:t> à Arras</a:t>
            </a:r>
            <a:endParaRPr lang="fr-FR" sz="4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6910"/>
            <a:ext cx="4608512" cy="651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60032" y="2551186"/>
            <a:ext cx="4032448" cy="184200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fr-FR" sz="3900" b="1" dirty="0" smtClean="0">
                <a:solidFill>
                  <a:srgbClr val="FFC000"/>
                </a:solidFill>
                <a:latin typeface="+mj-lt"/>
              </a:rPr>
              <a:t>Journée d’étude sur l’architecture pan de bois et torchis</a:t>
            </a:r>
            <a:endParaRPr lang="fr-FR" sz="3900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039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476672"/>
            <a:ext cx="68945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n/>
                <a:solidFill>
                  <a:schemeClr val="accent3"/>
                </a:solidFill>
                <a:latin typeface="+mj-lt"/>
              </a:rPr>
              <a:t>Nos partenariats</a:t>
            </a:r>
            <a:endParaRPr lang="fr-FR" sz="6000" b="1" dirty="0">
              <a:ln/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879545"/>
            <a:ext cx="2678245" cy="2138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205456"/>
            <a:ext cx="3709416" cy="2270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64" y="1879545"/>
            <a:ext cx="1803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90441">
            <a:off x="-788807" y="1487586"/>
            <a:ext cx="4128459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7706">
            <a:off x="4783475" y="286269"/>
            <a:ext cx="4215894" cy="3146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28062"/>
            <a:ext cx="18034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883">
            <a:off x="4376240" y="3431271"/>
            <a:ext cx="4027886" cy="35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600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19672" y="476672"/>
            <a:ext cx="6102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6000" b="1" dirty="0" smtClean="0">
                <a:ln/>
                <a:solidFill>
                  <a:schemeClr val="accent3"/>
                </a:solidFill>
                <a:latin typeface="+mj-lt"/>
              </a:rPr>
              <a:t>Visites-Conseils</a:t>
            </a:r>
            <a:endParaRPr lang="fr-FR" sz="6000" b="1" dirty="0">
              <a:ln/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31640" y="2060848"/>
            <a:ext cx="71287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dirty="0" smtClean="0">
                <a:solidFill>
                  <a:srgbClr val="FFFF00"/>
                </a:solidFill>
                <a:latin typeface="+mj-lt"/>
              </a:rPr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dirty="0" smtClean="0">
                <a:solidFill>
                  <a:srgbClr val="FFFF00"/>
                </a:solidFill>
                <a:latin typeface="+mj-lt"/>
              </a:rPr>
              <a:t>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FFFF00"/>
                </a:solidFill>
                <a:latin typeface="+mj-lt"/>
              </a:rPr>
              <a:t>C</a:t>
            </a:r>
            <a:endParaRPr lang="fr-FR" sz="4400" dirty="0" smtClean="0">
              <a:solidFill>
                <a:srgbClr val="FFFF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400" dirty="0">
              <a:solidFill>
                <a:srgbClr val="FFFF00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44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345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1006" y="4509120"/>
            <a:ext cx="59282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Comptes 2017</a:t>
            </a:r>
            <a:endParaRPr lang="fr-FR" sz="6600" b="1" cap="none" spc="0" dirty="0">
              <a:ln/>
              <a:solidFill>
                <a:schemeClr val="accent3"/>
              </a:solidFill>
              <a:effectLst/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32" y="908720"/>
            <a:ext cx="4483367" cy="24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131"/>
            <a:ext cx="8229600" cy="6669400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fr-FR" sz="3500" b="1" dirty="0" smtClean="0">
                <a:solidFill>
                  <a:srgbClr val="FFC000"/>
                </a:solidFill>
                <a:latin typeface="+mj-lt"/>
              </a:rPr>
              <a:t>Compte de résultat MPS </a:t>
            </a:r>
            <a:r>
              <a:rPr lang="fr-FR" sz="3500" b="1" dirty="0">
                <a:solidFill>
                  <a:srgbClr val="FFC000"/>
                </a:solidFill>
                <a:latin typeface="+mj-lt"/>
              </a:rPr>
              <a:t>Année </a:t>
            </a:r>
            <a:r>
              <a:rPr lang="fr-FR" sz="3500" b="1" dirty="0" smtClean="0">
                <a:solidFill>
                  <a:srgbClr val="FFC000"/>
                </a:solidFill>
                <a:latin typeface="+mj-lt"/>
              </a:rPr>
              <a:t>2017</a:t>
            </a:r>
          </a:p>
          <a:p>
            <a:pPr marL="137160" indent="0" algn="ctr">
              <a:buNone/>
            </a:pPr>
            <a:endParaRPr lang="fr-FR" sz="3500" b="1" dirty="0" smtClean="0">
              <a:solidFill>
                <a:srgbClr val="FFC000"/>
              </a:solidFill>
              <a:latin typeface="+mj-lt"/>
            </a:endParaRPr>
          </a:p>
          <a:p>
            <a:pPr marL="137160" indent="0">
              <a:buNone/>
            </a:pPr>
            <a:r>
              <a:rPr lang="fr-FR" sz="3200" dirty="0" smtClean="0">
                <a:latin typeface="+mj-lt"/>
              </a:rPr>
              <a:t>Dépenses 1451,44 €  Recettes    1003,71 €</a:t>
            </a:r>
            <a:endParaRPr lang="fr-FR" sz="3200" dirty="0">
              <a:latin typeface="+mj-lt"/>
            </a:endParaRPr>
          </a:p>
          <a:p>
            <a:pPr marL="137160" indent="0">
              <a:buNone/>
            </a:pPr>
            <a:r>
              <a:rPr lang="fr-FR" sz="1600" dirty="0" err="1" smtClean="0">
                <a:latin typeface="+mj-lt"/>
              </a:rPr>
              <a:t>Fourn</a:t>
            </a:r>
            <a:r>
              <a:rPr lang="fr-FR" sz="1600" dirty="0" smtClean="0">
                <a:latin typeface="+mj-lt"/>
              </a:rPr>
              <a:t>. bureau, </a:t>
            </a:r>
            <a:r>
              <a:rPr lang="fr-FR" sz="1600" dirty="0" err="1" smtClean="0">
                <a:latin typeface="+mj-lt"/>
              </a:rPr>
              <a:t>adm</a:t>
            </a:r>
            <a:r>
              <a:rPr lang="fr-FR" sz="1600" dirty="0" smtClean="0">
                <a:latin typeface="+mj-lt"/>
              </a:rPr>
              <a:t>, </a:t>
            </a:r>
            <a:r>
              <a:rPr lang="fr-FR" sz="1600" dirty="0" err="1" smtClean="0">
                <a:latin typeface="+mj-lt"/>
              </a:rPr>
              <a:t>affranch</a:t>
            </a:r>
            <a:r>
              <a:rPr lang="fr-FR" sz="1600" dirty="0" smtClean="0">
                <a:latin typeface="+mj-lt"/>
              </a:rPr>
              <a:t>       20,44        Cotisations et dons                   1003,71</a:t>
            </a:r>
          </a:p>
          <a:p>
            <a:pPr marL="137160" indent="0">
              <a:buNone/>
            </a:pPr>
            <a:r>
              <a:rPr lang="fr-FR" sz="1600" b="1" dirty="0" smtClean="0">
                <a:latin typeface="+mj-lt"/>
              </a:rPr>
              <a:t>R</a:t>
            </a:r>
            <a:r>
              <a:rPr lang="fr-FR" sz="1600" dirty="0" smtClean="0">
                <a:latin typeface="+mj-lt"/>
              </a:rPr>
              <a:t>éception  et déplacement         527,90                                 </a:t>
            </a: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Achat  de matériel                         89,30</a:t>
            </a: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Dépenses de manifestations       518,80 </a:t>
            </a: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Cotisations, Adhésions                  45,00</a:t>
            </a: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Dons                                            250,00</a:t>
            </a: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                                                                    </a:t>
            </a:r>
            <a:r>
              <a:rPr lang="fr-FR" sz="2400" dirty="0" smtClean="0">
                <a:latin typeface="+mj-lt"/>
              </a:rPr>
              <a:t> Solde  négatif     </a:t>
            </a:r>
            <a:r>
              <a:rPr lang="fr-FR" sz="3200" dirty="0" smtClean="0">
                <a:latin typeface="+mj-lt"/>
              </a:rPr>
              <a:t>447,73  €</a:t>
            </a:r>
          </a:p>
          <a:p>
            <a:pPr marL="137160" indent="0">
              <a:buNone/>
            </a:pPr>
            <a:r>
              <a:rPr lang="fr-FR" sz="3200" dirty="0" smtClean="0">
                <a:solidFill>
                  <a:srgbClr val="FFC000"/>
                </a:solidFill>
                <a:latin typeface="+mj-lt"/>
              </a:rPr>
              <a:t>    Actifs et variation</a:t>
            </a:r>
          </a:p>
          <a:p>
            <a:pPr marL="137160" indent="0">
              <a:buNone/>
            </a:pPr>
            <a:r>
              <a:rPr lang="fr-FR" sz="2000" dirty="0">
                <a:latin typeface="+mj-lt"/>
              </a:rPr>
              <a:t>Total actif net au 1</a:t>
            </a:r>
            <a:r>
              <a:rPr lang="fr-FR" sz="2000" baseline="30000" dirty="0">
                <a:latin typeface="+mj-lt"/>
              </a:rPr>
              <a:t>er</a:t>
            </a:r>
            <a:r>
              <a:rPr lang="fr-FR" sz="2000" dirty="0">
                <a:latin typeface="+mj-lt"/>
              </a:rPr>
              <a:t> janvier 2017 </a:t>
            </a:r>
            <a:r>
              <a:rPr lang="fr-FR" sz="2000" b="1" dirty="0">
                <a:latin typeface="+mj-lt"/>
              </a:rPr>
              <a:t>2355.99 €</a:t>
            </a:r>
          </a:p>
          <a:p>
            <a:pPr marL="137160" indent="0">
              <a:buNone/>
            </a:pPr>
            <a:r>
              <a:rPr lang="fr-FR" sz="2000" dirty="0">
                <a:latin typeface="+mj-lt"/>
              </a:rPr>
              <a:t>Total actif net au 1</a:t>
            </a:r>
            <a:r>
              <a:rPr lang="fr-FR" sz="2000" baseline="30000" dirty="0">
                <a:latin typeface="+mj-lt"/>
              </a:rPr>
              <a:t>er</a:t>
            </a:r>
            <a:r>
              <a:rPr lang="fr-FR" sz="2000" dirty="0">
                <a:latin typeface="+mj-lt"/>
              </a:rPr>
              <a:t> janvier </a:t>
            </a:r>
            <a:r>
              <a:rPr lang="fr-FR" sz="2000" dirty="0" smtClean="0">
                <a:latin typeface="+mj-lt"/>
              </a:rPr>
              <a:t>2018 </a:t>
            </a:r>
            <a:r>
              <a:rPr lang="fr-FR" sz="2000" b="1" dirty="0">
                <a:latin typeface="+mj-lt"/>
              </a:rPr>
              <a:t>2355.99 </a:t>
            </a:r>
            <a:r>
              <a:rPr lang="fr-FR" sz="2000" b="1" dirty="0" smtClean="0">
                <a:latin typeface="+mj-lt"/>
              </a:rPr>
              <a:t>€ - 447,73€ = </a:t>
            </a:r>
            <a:r>
              <a:rPr lang="fr-FR" sz="3500" dirty="0" smtClean="0">
                <a:latin typeface="+mj-lt"/>
              </a:rPr>
              <a:t>1908,26 €</a:t>
            </a:r>
          </a:p>
          <a:p>
            <a:pPr marL="137160" indent="0">
              <a:buNone/>
            </a:pPr>
            <a:endParaRPr lang="fr-FR" sz="2000" dirty="0" smtClean="0">
              <a:latin typeface="+mj-lt"/>
            </a:endParaRPr>
          </a:p>
          <a:p>
            <a:pPr marL="137160" indent="0">
              <a:buNone/>
            </a:pPr>
            <a:r>
              <a:rPr lang="fr-FR" sz="1600" dirty="0" smtClean="0">
                <a:latin typeface="+mj-lt"/>
              </a:rPr>
              <a:t> </a:t>
            </a:r>
            <a:r>
              <a:rPr lang="fr-FR" sz="3200" dirty="0" smtClean="0">
                <a:solidFill>
                  <a:srgbClr val="FFC000"/>
                </a:solidFill>
                <a:latin typeface="+mj-lt"/>
              </a:rPr>
              <a:t>Activité des bénévoles</a:t>
            </a:r>
          </a:p>
          <a:p>
            <a:pPr marL="137160" indent="0">
              <a:buNone/>
            </a:pPr>
            <a:r>
              <a:rPr lang="fr-FR" sz="2400" dirty="0" smtClean="0">
                <a:latin typeface="+mj-lt"/>
              </a:rPr>
              <a:t>&gt; 300 heures soit équivalent à +  de 2 mois de </a:t>
            </a:r>
            <a:r>
              <a:rPr lang="fr-FR" sz="1900" dirty="0" smtClean="0">
                <a:latin typeface="+mj-lt"/>
              </a:rPr>
              <a:t>Travail Temps Plein</a:t>
            </a:r>
            <a:endParaRPr lang="fr-FR" sz="19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770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1277" y="4509120"/>
            <a:ext cx="800251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Questions diverses</a:t>
            </a:r>
            <a:endParaRPr lang="fr-FR" sz="6600" b="1" cap="none" spc="0" dirty="0">
              <a:ln/>
              <a:solidFill>
                <a:schemeClr val="accent3"/>
              </a:solidFill>
              <a:effectLst/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941" y="908720"/>
            <a:ext cx="4483367" cy="24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0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852936"/>
            <a:ext cx="849694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Échanges: quels projets pour notre association?</a:t>
            </a:r>
            <a:endParaRPr lang="fr-FR" sz="6600" b="1" cap="none" spc="0" dirty="0">
              <a:ln/>
              <a:solidFill>
                <a:schemeClr val="accent3"/>
              </a:solidFill>
              <a:effectLst/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52006"/>
            <a:ext cx="4483367" cy="240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44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Années 1972 à 2015\1978\1978 création section Somme MPFpress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26968" cy="49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060847" y="260648"/>
            <a:ext cx="14639982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66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1978 - 2018</a:t>
            </a:r>
          </a:p>
          <a:p>
            <a:pPr algn="ctr"/>
            <a:r>
              <a:rPr lang="fr-FR" sz="66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 </a:t>
            </a:r>
            <a:endParaRPr lang="fr-FR" sz="6600" b="1" cap="none" spc="0" dirty="0">
              <a:ln/>
              <a:solidFill>
                <a:schemeClr val="accent3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3679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592" y="6272890"/>
            <a:ext cx="745749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2000" b="1" cap="none" spc="0" dirty="0" smtClean="0">
                <a:ln/>
                <a:solidFill>
                  <a:schemeClr val="accent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Évolution relative des effectifs sur  les 20 dernières années </a:t>
            </a:r>
            <a:endParaRPr lang="fr-FR" sz="2000" b="1" cap="none" spc="0" dirty="0">
              <a:ln/>
              <a:solidFill>
                <a:schemeClr val="accent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929412"/>
              </p:ext>
            </p:extLst>
          </p:nvPr>
        </p:nvGraphicFramePr>
        <p:xfrm>
          <a:off x="1331640" y="0"/>
          <a:ext cx="6408712" cy="623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07904" y="576892"/>
            <a:ext cx="432048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fr-F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612576" y="44624"/>
            <a:ext cx="1036915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chemeClr val="accent3"/>
                </a:solidFill>
                <a:effectLst/>
                <a:latin typeface="+mj-lt"/>
              </a:rPr>
              <a:t>Activités de l’année 2017</a:t>
            </a:r>
            <a:endParaRPr lang="fr-FR" sz="5400" b="1" cap="none" spc="0" dirty="0">
              <a:ln/>
              <a:solidFill>
                <a:schemeClr val="accent3"/>
              </a:solidFill>
              <a:effectLst/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15014" y="5934670"/>
            <a:ext cx="57139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/>
                <a:solidFill>
                  <a:srgbClr val="D56F09"/>
                </a:solidFill>
                <a:effectLst/>
                <a:latin typeface="+mj-lt"/>
              </a:rPr>
              <a:t>en images</a:t>
            </a:r>
            <a:endParaRPr lang="fr-FR" sz="5400" b="1" cap="none" spc="0" dirty="0">
              <a:ln/>
              <a:solidFill>
                <a:srgbClr val="D56F09"/>
              </a:solidFill>
              <a:effectLst/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7" y="939248"/>
            <a:ext cx="8640989" cy="521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76641" y="2492896"/>
            <a:ext cx="4367844" cy="245691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554239" y="817680"/>
            <a:ext cx="6410249" cy="18420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fr-FR" sz="3900" b="1" dirty="0" smtClean="0">
                <a:solidFill>
                  <a:srgbClr val="FFC000"/>
                </a:solidFill>
                <a:latin typeface="+mj-lt"/>
              </a:rPr>
              <a:t>à la Ferme d’Antan avec les Charpentiers sans frontières</a:t>
            </a:r>
            <a:endParaRPr lang="fr-FR" sz="39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593032" y="0"/>
            <a:ext cx="1231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92D050"/>
                </a:solidFill>
                <a:latin typeface="+mj-lt"/>
              </a:rPr>
              <a:t>28 avril - 1 mai à Creuse</a:t>
            </a:r>
            <a:endParaRPr lang="fr-FR" sz="48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60922"/>
            <a:ext cx="2448272" cy="1311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5108478" cy="411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085" y="265288"/>
            <a:ext cx="6216375" cy="3496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068960"/>
            <a:ext cx="6276676" cy="35306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5518" y="2161784"/>
            <a:ext cx="5680393" cy="31952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593032" y="277197"/>
            <a:ext cx="12313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 smtClean="0">
                <a:solidFill>
                  <a:srgbClr val="92D050"/>
                </a:solidFill>
                <a:latin typeface="+mj-lt"/>
              </a:rPr>
              <a:t>28 avril - 1 mai Creuse</a:t>
            </a:r>
            <a:endParaRPr lang="fr-FR" sz="4800" b="1" dirty="0">
              <a:solidFill>
                <a:srgbClr val="92D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94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49" y="5661248"/>
            <a:ext cx="1440160" cy="7712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10907">
            <a:off x="1886919" y="2426510"/>
            <a:ext cx="10860060" cy="61087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2988840" y="-1"/>
            <a:ext cx="123133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00" b="1" dirty="0" smtClean="0">
                <a:solidFill>
                  <a:srgbClr val="92D050"/>
                </a:solidFill>
                <a:latin typeface="+mj-lt"/>
              </a:rPr>
              <a:t>20 mai à Beauvais</a:t>
            </a:r>
            <a:endParaRPr lang="fr-FR" sz="3700" b="1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11" name="Picture 3" descr="C:\Users\JF\Pictures\MPOise Journées AG\MPF AG 2017 Beauvais\20170520_1049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340" y="2911892"/>
            <a:ext cx="7004288" cy="393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-1427173" y="534919"/>
            <a:ext cx="6410249" cy="1842005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fr-FR" sz="4800" b="1" dirty="0" smtClean="0">
                <a:solidFill>
                  <a:srgbClr val="FFC000"/>
                </a:solidFill>
                <a:latin typeface="+mj-lt"/>
              </a:rPr>
              <a:t>AG de </a:t>
            </a:r>
            <a:endParaRPr lang="fr-FR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37" y="1522542"/>
            <a:ext cx="3253122" cy="162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69611"/>
            <a:ext cx="6552728" cy="491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692696" y="159226"/>
            <a:ext cx="1231336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00" b="1" dirty="0" smtClean="0">
                <a:solidFill>
                  <a:srgbClr val="92D050"/>
                </a:solidFill>
                <a:latin typeface="+mj-lt"/>
              </a:rPr>
              <a:t>20 mai à Beauvais</a:t>
            </a:r>
            <a:endParaRPr lang="fr-FR" sz="3700" b="1" dirty="0">
              <a:solidFill>
                <a:srgbClr val="92D050"/>
              </a:solidFill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-468560" y="692696"/>
            <a:ext cx="9937104" cy="1842005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fr-FR" sz="4000" b="1" dirty="0" smtClean="0">
                <a:solidFill>
                  <a:srgbClr val="FFC000"/>
                </a:solidFill>
                <a:latin typeface="+mj-lt"/>
              </a:rPr>
              <a:t>visites de chantier et de la ville…</a:t>
            </a:r>
            <a:endParaRPr lang="fr-FR" sz="4000" b="1" dirty="0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76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24299"/>
            <a:ext cx="4608512" cy="3549061"/>
          </a:xfrm>
          <a:prstGeom prst="rect">
            <a:avLst/>
          </a:prstGeom>
        </p:spPr>
      </p:pic>
      <p:pic>
        <p:nvPicPr>
          <p:cNvPr id="5" name="Picture 2" descr="E:\2017\MPS 2017 AG Argoules\20170625_1107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9833">
            <a:off x="1837516" y="3749931"/>
            <a:ext cx="4037901" cy="30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84906">
            <a:off x="-29707" y="3878940"/>
            <a:ext cx="2211284" cy="1658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901477"/>
            <a:ext cx="4248472" cy="8314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392">
            <a:off x="6663228" y="109725"/>
            <a:ext cx="2567177" cy="11986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7584"/>
            <a:ext cx="879378" cy="4709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2388" y="189020"/>
            <a:ext cx="6205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 smtClean="0">
                <a:ln/>
                <a:solidFill>
                  <a:srgbClr val="92D050"/>
                </a:solidFill>
                <a:latin typeface="+mj-lt"/>
              </a:rPr>
              <a:t>25 juin à </a:t>
            </a:r>
            <a:r>
              <a:rPr lang="fr-FR" sz="4400" b="1" dirty="0" err="1" smtClean="0">
                <a:ln/>
                <a:solidFill>
                  <a:srgbClr val="92D050"/>
                </a:solidFill>
                <a:latin typeface="+mj-lt"/>
              </a:rPr>
              <a:t>Argoules</a:t>
            </a:r>
            <a:r>
              <a:rPr lang="fr-FR" sz="4400" b="1" dirty="0" smtClean="0">
                <a:ln/>
                <a:solidFill>
                  <a:schemeClr val="accent1"/>
                </a:solidFill>
                <a:latin typeface="+mj-lt"/>
              </a:rPr>
              <a:t/>
            </a:r>
            <a:br>
              <a:rPr lang="fr-FR" sz="4400" b="1" dirty="0" smtClean="0">
                <a:ln/>
                <a:solidFill>
                  <a:schemeClr val="accent1"/>
                </a:solidFill>
                <a:latin typeface="+mj-lt"/>
              </a:rPr>
            </a:br>
            <a:r>
              <a:rPr lang="fr-FR" sz="4400" b="1" dirty="0" smtClean="0">
                <a:ln/>
                <a:solidFill>
                  <a:schemeClr val="accent1"/>
                </a:solidFill>
                <a:latin typeface="+mj-lt"/>
              </a:rPr>
              <a:t/>
            </a:r>
            <a:br>
              <a:rPr lang="fr-FR" sz="4400" b="1" dirty="0" smtClean="0">
                <a:ln/>
                <a:solidFill>
                  <a:schemeClr val="accent1"/>
                </a:solidFill>
                <a:latin typeface="+mj-lt"/>
              </a:rPr>
            </a:br>
            <a:endParaRPr lang="fr-F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961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8488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4400" b="1" dirty="0" smtClean="0">
                <a:ln/>
                <a:solidFill>
                  <a:srgbClr val="92D050"/>
                </a:solidFill>
              </a:rPr>
              <a:t>                25 juin  à </a:t>
            </a:r>
            <a:r>
              <a:rPr lang="fr-FR" sz="4400" b="1" dirty="0" err="1" smtClean="0">
                <a:ln/>
                <a:solidFill>
                  <a:srgbClr val="92D050"/>
                </a:solidFill>
              </a:rPr>
              <a:t>Argoules</a:t>
            </a:r>
            <a:r>
              <a:rPr lang="fr-FR" sz="4400" b="1" dirty="0" smtClean="0">
                <a:ln/>
                <a:solidFill>
                  <a:srgbClr val="92D050"/>
                </a:solidFill>
              </a:rPr>
              <a:t/>
            </a:r>
            <a:br>
              <a:rPr lang="fr-FR" sz="4400" b="1" dirty="0" smtClean="0">
                <a:ln/>
                <a:solidFill>
                  <a:srgbClr val="92D050"/>
                </a:solidFill>
              </a:rPr>
            </a:br>
            <a:r>
              <a:rPr lang="fr-FR" sz="4400" b="1" dirty="0" smtClean="0">
                <a:ln/>
                <a:solidFill>
                  <a:schemeClr val="accent1"/>
                </a:solidFill>
              </a:rPr>
              <a:t/>
            </a:r>
            <a:br>
              <a:rPr lang="fr-FR" sz="4400" b="1" dirty="0" smtClean="0">
                <a:ln/>
                <a:solidFill>
                  <a:schemeClr val="accent1"/>
                </a:solidFill>
              </a:rPr>
            </a:br>
            <a:r>
              <a:rPr lang="fr-FR" sz="4400" b="1" dirty="0" smtClean="0">
                <a:ln/>
                <a:solidFill>
                  <a:schemeClr val="accent1"/>
                </a:solidFill>
              </a:rPr>
              <a:t/>
            </a:r>
            <a:br>
              <a:rPr lang="fr-FR" sz="4400" b="1" dirty="0" smtClean="0">
                <a:ln/>
                <a:solidFill>
                  <a:schemeClr val="accent1"/>
                </a:solidFill>
              </a:rPr>
            </a:br>
            <a:r>
              <a:rPr lang="fr-FR" sz="4400" dirty="0">
                <a:ln/>
                <a:solidFill>
                  <a:schemeClr val="accent1"/>
                </a:solidFill>
              </a:rPr>
              <a:t/>
            </a:r>
            <a:br>
              <a:rPr lang="fr-FR" sz="4400" dirty="0">
                <a:ln/>
                <a:solidFill>
                  <a:schemeClr val="accent1"/>
                </a:solidFill>
              </a:rPr>
            </a:br>
            <a:r>
              <a:rPr lang="fr-FR" sz="4400" dirty="0" smtClean="0">
                <a:ln/>
                <a:solidFill>
                  <a:schemeClr val="accent3"/>
                </a:solidFill>
              </a:rPr>
              <a:t> </a:t>
            </a:r>
            <a:br>
              <a:rPr lang="fr-FR" sz="4400" dirty="0" smtClean="0">
                <a:ln/>
                <a:solidFill>
                  <a:schemeClr val="accent3"/>
                </a:solidFill>
              </a:rPr>
            </a:br>
            <a:endParaRPr lang="fr-FR" sz="4400" dirty="0">
              <a:ln/>
              <a:solidFill>
                <a:schemeClr val="accent3"/>
              </a:solidFill>
            </a:endParaRPr>
          </a:p>
        </p:txBody>
      </p:sp>
      <p:pic>
        <p:nvPicPr>
          <p:cNvPr id="8" name="Picture 2" descr="E:\2017\Argoules château églis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640">
            <a:off x="4811840" y="2485140"/>
            <a:ext cx="4702141" cy="355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6533">
            <a:off x="-109691" y="2065396"/>
            <a:ext cx="4805018" cy="36037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344503"/>
            <a:ext cx="4064199" cy="304814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188640" y="908720"/>
            <a:ext cx="9606274" cy="1842005"/>
          </a:xfrm>
          <a:prstGeom prst="rect">
            <a:avLst/>
          </a:prstGeom>
        </p:spPr>
        <p:txBody>
          <a:bodyPr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60" indent="0" algn="ctr">
              <a:buFont typeface="Wingdings 2"/>
              <a:buNone/>
            </a:pPr>
            <a:r>
              <a:rPr lang="fr-FR" sz="4800" b="1" dirty="0" smtClean="0">
                <a:solidFill>
                  <a:srgbClr val="FFC000"/>
                </a:solidFill>
                <a:latin typeface="+mj-lt"/>
              </a:rPr>
              <a:t>AG de  </a:t>
            </a:r>
            <a:endParaRPr lang="fr-FR" sz="4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38026"/>
            <a:ext cx="242035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93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7\Annonce Viving 2017 Ami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9314">
            <a:off x="-621407" y="599048"/>
            <a:ext cx="6822823" cy="923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0"/>
            <a:ext cx="3137338" cy="6805357"/>
          </a:xfrm>
          <a:prstGeom prst="rect">
            <a:avLst/>
          </a:prstGeom>
        </p:spPr>
      </p:pic>
      <p:pic>
        <p:nvPicPr>
          <p:cNvPr id="5123" name="Picture 3" descr="C:\Users\JF\Pictures\dossiers vides à renommer\2017 Salon de l'habitat Amiens\IMG_7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3" y="3169228"/>
            <a:ext cx="5444750" cy="36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2207307" y="0"/>
            <a:ext cx="11233248" cy="1108380"/>
          </a:xfrm>
        </p:spPr>
        <p:txBody>
          <a:bodyPr>
            <a:noAutofit/>
          </a:bodyPr>
          <a:lstStyle/>
          <a:p>
            <a:pPr>
              <a:tabLst>
                <a:tab pos="7173913" algn="l"/>
              </a:tabLst>
            </a:pPr>
            <a:r>
              <a:rPr lang="fr-FR" sz="4400" dirty="0" smtClean="0">
                <a:solidFill>
                  <a:srgbClr val="92D050"/>
                </a:solidFill>
              </a:rPr>
              <a:t>13-15 octobre à Amiens</a:t>
            </a:r>
            <a:endParaRPr lang="fr-FR" sz="4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TM01859861[[fn=Tradeshow]]</Template>
  <TotalTime>3521</TotalTime>
  <Words>206</Words>
  <Application>Microsoft Office PowerPoint</Application>
  <PresentationFormat>On-screen Show (4:3)</PresentationFormat>
  <Paragraphs>47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25 juin  à Argoules      </vt:lpstr>
      <vt:lpstr>13-15 octobre à Amiens</vt:lpstr>
      <vt:lpstr>17 novembre   à Arras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JF</dc:creator>
  <cp:lastModifiedBy>JF</cp:lastModifiedBy>
  <cp:revision>155</cp:revision>
  <dcterms:created xsi:type="dcterms:W3CDTF">2015-04-16T20:08:54Z</dcterms:created>
  <dcterms:modified xsi:type="dcterms:W3CDTF">2019-06-20T13:22:47Z</dcterms:modified>
</cp:coreProperties>
</file>